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4" r:id="rId3"/>
    <p:sldId id="287" r:id="rId4"/>
    <p:sldId id="288" r:id="rId5"/>
    <p:sldId id="293" r:id="rId6"/>
    <p:sldId id="298" r:id="rId7"/>
    <p:sldId id="289" r:id="rId8"/>
    <p:sldId id="294" r:id="rId9"/>
    <p:sldId id="290" r:id="rId10"/>
    <p:sldId id="299" r:id="rId11"/>
    <p:sldId id="295" r:id="rId12"/>
    <p:sldId id="291" r:id="rId13"/>
    <p:sldId id="296" r:id="rId14"/>
    <p:sldId id="292" r:id="rId15"/>
    <p:sldId id="297" r:id="rId16"/>
    <p:sldId id="300" r:id="rId17"/>
    <p:sldId id="264" r:id="rId18"/>
    <p:sldId id="27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B1DD6-FD36-4BC8-88E7-D9AC427606F0}" v="4" dt="2022-05-18T19:54:40.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07" d="100"/>
          <a:sy n="107" d="100"/>
        </p:scale>
        <p:origin x="1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527F-C01E-0F4A-95BD-C91C9E5CF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5B8AE-FB34-A049-92FA-A50A51DDA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D40EF-6911-AB45-AF5A-3A2494597D2E}"/>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5" name="Footer Placeholder 4">
            <a:extLst>
              <a:ext uri="{FF2B5EF4-FFF2-40B4-BE49-F238E27FC236}">
                <a16:creationId xmlns:a16="http://schemas.microsoft.com/office/drawing/2014/main" id="{D72C1045-5E24-444D-BAD0-4C14D6236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2548B-D82D-CA44-9F29-1EC9513DD679}"/>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61504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6254-1AAF-D146-B53D-3FB1B6D59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A5388-8E99-3F45-B2C2-F35A4E408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B5823-12E2-374F-80D1-170198BA0C12}"/>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5" name="Footer Placeholder 4">
            <a:extLst>
              <a:ext uri="{FF2B5EF4-FFF2-40B4-BE49-F238E27FC236}">
                <a16:creationId xmlns:a16="http://schemas.microsoft.com/office/drawing/2014/main" id="{664AAB0A-E2B7-3B45-A05E-85DAF922E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68B54-351E-404C-A33C-C27F7D1B8678}"/>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331169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5B11E-7753-DD47-9E4D-A8262E9C80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FB4F4-3D67-8146-8A69-2ED45A98AF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BF0B7-23C2-F34F-8FDA-87B9B41CDEB2}"/>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5" name="Footer Placeholder 4">
            <a:extLst>
              <a:ext uri="{FF2B5EF4-FFF2-40B4-BE49-F238E27FC236}">
                <a16:creationId xmlns:a16="http://schemas.microsoft.com/office/drawing/2014/main" id="{B1D480E7-1E80-0F47-80BB-BD684232F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71BAB-2F69-114F-B8A6-CE1261FE6780}"/>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3915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7B28-AB58-E846-9507-06F2EF0539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9A649-36FB-D542-A00F-B608F198E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081BC-E0D5-5D4B-A1D5-2623569C1DC1}"/>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5" name="Footer Placeholder 4">
            <a:extLst>
              <a:ext uri="{FF2B5EF4-FFF2-40B4-BE49-F238E27FC236}">
                <a16:creationId xmlns:a16="http://schemas.microsoft.com/office/drawing/2014/main" id="{4F48B425-933E-304B-A74E-09A9F93D2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36145-75EA-4F48-991B-A89599DB0EC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0716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4383-E46A-2A48-ABF0-A9BCB401E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D67B3-7D4C-474A-AB31-3EAB947262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77A162-69E1-F04B-BAE9-5FC87FE73B46}"/>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5" name="Footer Placeholder 4">
            <a:extLst>
              <a:ext uri="{FF2B5EF4-FFF2-40B4-BE49-F238E27FC236}">
                <a16:creationId xmlns:a16="http://schemas.microsoft.com/office/drawing/2014/main" id="{D8537DF0-D439-C64B-8B33-D4902855D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08AD6-EDC4-794B-9DF6-9D5A502B88B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58553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2EC9-3C41-5642-85FD-1A0AEDD34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898AF-08D8-1F49-AB8E-806E8B8EB8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D4999-B8DD-6E4B-9A2F-EA235ED47F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D4C0D-F5D4-D440-B0B9-F5599BDC616F}"/>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6" name="Footer Placeholder 5">
            <a:extLst>
              <a:ext uri="{FF2B5EF4-FFF2-40B4-BE49-F238E27FC236}">
                <a16:creationId xmlns:a16="http://schemas.microsoft.com/office/drawing/2014/main" id="{C22250B3-29BB-F746-B511-7A75A6F23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674E5-72D0-E44B-B278-55B5D52EF3DF}"/>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45112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029A-FB71-B340-AAF6-648468CD2B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94EA3-70E3-B14C-A3A7-3FB273E86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D96A8-3F44-9B41-9411-0EBDA414E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3C6918-019E-EB44-AD7C-B9A528A64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63D8C-2CA6-564C-856A-7A6DBCBC9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8EC1B-F4F2-8448-89AF-8EAF68F26048}"/>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8" name="Footer Placeholder 7">
            <a:extLst>
              <a:ext uri="{FF2B5EF4-FFF2-40B4-BE49-F238E27FC236}">
                <a16:creationId xmlns:a16="http://schemas.microsoft.com/office/drawing/2014/main" id="{ECEB7A04-570D-1B40-AF0B-7F0D9B878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B941C1-364C-3447-986A-E3D87ABE85F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310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C813-B6A2-9744-96CB-5DD08B12F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BA8E6-9A33-A04D-8171-533951CB979C}"/>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4" name="Footer Placeholder 3">
            <a:extLst>
              <a:ext uri="{FF2B5EF4-FFF2-40B4-BE49-F238E27FC236}">
                <a16:creationId xmlns:a16="http://schemas.microsoft.com/office/drawing/2014/main" id="{F7270F1D-F88A-0142-A256-6BBA810226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38F7E-4C9E-5947-83C0-412893B3E08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2954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80043-939F-FD4E-8F09-636F21733CCC}"/>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3" name="Footer Placeholder 2">
            <a:extLst>
              <a:ext uri="{FF2B5EF4-FFF2-40B4-BE49-F238E27FC236}">
                <a16:creationId xmlns:a16="http://schemas.microsoft.com/office/drawing/2014/main" id="{8F63A3B5-1A1D-1342-9A72-B50B191CA6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2DC6F7-09B5-7249-AC88-FB017FBD449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06461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84FA-E98D-A445-9BB3-5FDD2C474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C66DFC-AC24-0C4C-9D9C-55B6FAC5A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3CA88E-5CCA-A246-8A16-EB537CAC9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518A7-FF5C-2242-90A1-AAD9FCA92095}"/>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6" name="Footer Placeholder 5">
            <a:extLst>
              <a:ext uri="{FF2B5EF4-FFF2-40B4-BE49-F238E27FC236}">
                <a16:creationId xmlns:a16="http://schemas.microsoft.com/office/drawing/2014/main" id="{45EB7D34-9D9F-DA4D-A577-9F719D61D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CC245-CB8C-9743-B18E-AE6C0858B96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066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7C9E-A55F-6D4A-9255-E39AF5DAE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D8FE69-5815-4049-BE82-72D5C98D1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8D643E-16A3-0648-A9E5-D615BB5FF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F2813-7C19-CC47-9F9E-73F6A545B308}"/>
              </a:ext>
            </a:extLst>
          </p:cNvPr>
          <p:cNvSpPr>
            <a:spLocks noGrp="1"/>
          </p:cNvSpPr>
          <p:nvPr>
            <p:ph type="dt" sz="half" idx="10"/>
          </p:nvPr>
        </p:nvSpPr>
        <p:spPr/>
        <p:txBody>
          <a:bodyPr/>
          <a:lstStyle/>
          <a:p>
            <a:fld id="{4299A1E0-770A-EB46-A74A-A7DA10A46B2E}" type="datetimeFigureOut">
              <a:rPr lang="en-US" smtClean="0"/>
              <a:t>5/18/2022</a:t>
            </a:fld>
            <a:endParaRPr lang="en-US"/>
          </a:p>
        </p:txBody>
      </p:sp>
      <p:sp>
        <p:nvSpPr>
          <p:cNvPr id="6" name="Footer Placeholder 5">
            <a:extLst>
              <a:ext uri="{FF2B5EF4-FFF2-40B4-BE49-F238E27FC236}">
                <a16:creationId xmlns:a16="http://schemas.microsoft.com/office/drawing/2014/main" id="{176F9E3C-71AA-D34E-AB79-7407E2BEE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8A1A1-506F-244D-9836-88337E496075}"/>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6710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B7D45-63BA-B64E-BE76-39F977A5F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C24AB6-7FC2-934B-864B-7AE265D2F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BC9B0-D56E-E84C-B1F9-9D5CA43C4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9A1E0-770A-EB46-A74A-A7DA10A46B2E}" type="datetimeFigureOut">
              <a:rPr lang="en-US" smtClean="0"/>
              <a:t>5/18/2022</a:t>
            </a:fld>
            <a:endParaRPr lang="en-US"/>
          </a:p>
        </p:txBody>
      </p:sp>
      <p:sp>
        <p:nvSpPr>
          <p:cNvPr id="5" name="Footer Placeholder 4">
            <a:extLst>
              <a:ext uri="{FF2B5EF4-FFF2-40B4-BE49-F238E27FC236}">
                <a16:creationId xmlns:a16="http://schemas.microsoft.com/office/drawing/2014/main" id="{E0C0433C-F5E4-3E4F-B0A5-C27A8C627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C27526-011B-AC4E-A47E-A2F6029DE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AA43-1D5C-9E4B-8CFD-2FDB0DDB3BF3}" type="slidenum">
              <a:rPr lang="en-US" smtClean="0"/>
              <a:t>‹#›</a:t>
            </a:fld>
            <a:endParaRPr lang="en-US"/>
          </a:p>
        </p:txBody>
      </p:sp>
    </p:spTree>
    <p:extLst>
      <p:ext uri="{BB962C8B-B14F-4D97-AF65-F5344CB8AC3E}">
        <p14:creationId xmlns:p14="http://schemas.microsoft.com/office/powerpoint/2010/main" val="179196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5024E6-476E-C046-8266-02E9ED3BD78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6EBCDEF-60F4-B246-9E4A-452F1FD20DB4}"/>
              </a:ext>
            </a:extLst>
          </p:cNvPr>
          <p:cNvSpPr txBox="1"/>
          <p:nvPr/>
        </p:nvSpPr>
        <p:spPr>
          <a:xfrm>
            <a:off x="568411" y="2136338"/>
            <a:ext cx="11005521" cy="1754326"/>
          </a:xfrm>
          <a:prstGeom prst="rect">
            <a:avLst/>
          </a:prstGeom>
          <a:noFill/>
        </p:spPr>
        <p:txBody>
          <a:bodyPr wrap="square" rtlCol="0">
            <a:spAutoFit/>
          </a:bodyPr>
          <a:lstStyle/>
          <a:p>
            <a:pPr algn="ctr"/>
            <a:r>
              <a:rPr lang="en-US" sz="5400" b="1" i="1" dirty="0">
                <a:solidFill>
                  <a:srgbClr val="0070C0"/>
                </a:solidFill>
              </a:rPr>
              <a:t>Development of a </a:t>
            </a:r>
          </a:p>
          <a:p>
            <a:pPr algn="ctr"/>
            <a:r>
              <a:rPr lang="en-US" sz="5400" b="1" i="1" dirty="0">
                <a:solidFill>
                  <a:srgbClr val="0070C0"/>
                </a:solidFill>
              </a:rPr>
              <a:t>Community Action Plan</a:t>
            </a:r>
          </a:p>
        </p:txBody>
      </p:sp>
    </p:spTree>
    <p:extLst>
      <p:ext uri="{BB962C8B-B14F-4D97-AF65-F5344CB8AC3E}">
        <p14:creationId xmlns:p14="http://schemas.microsoft.com/office/powerpoint/2010/main" val="218662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Key Strategic Priorities </a:t>
            </a:r>
          </a:p>
          <a:p>
            <a:pPr marL="457200" lvl="1" indent="0">
              <a:buNone/>
            </a:pPr>
            <a:r>
              <a:rPr lang="en-US" sz="3200" b="1" dirty="0"/>
              <a:t>3.	Workforce Development</a:t>
            </a:r>
          </a:p>
          <a:p>
            <a:pPr lvl="2">
              <a:spcAft>
                <a:spcPts val="1200"/>
              </a:spcAft>
            </a:pPr>
            <a:r>
              <a:rPr lang="en-US" dirty="0">
                <a:solidFill>
                  <a:srgbClr val="0070C0"/>
                </a:solidFill>
              </a:rPr>
              <a:t>ISD career planning/dual credit with Temple College</a:t>
            </a:r>
          </a:p>
          <a:p>
            <a:pPr lvl="2">
              <a:spcAft>
                <a:spcPts val="1200"/>
              </a:spcAft>
            </a:pPr>
            <a:r>
              <a:rPr lang="en-US" dirty="0">
                <a:solidFill>
                  <a:srgbClr val="0070C0"/>
                </a:solidFill>
              </a:rPr>
              <a:t>Training ground for new teachers, police officers and public works.  Come to learn here and move on for better pay.  </a:t>
            </a:r>
          </a:p>
          <a:p>
            <a:pPr lvl="2">
              <a:spcAft>
                <a:spcPts val="1200"/>
              </a:spcAft>
            </a:pPr>
            <a:r>
              <a:rPr lang="en-US" dirty="0">
                <a:solidFill>
                  <a:srgbClr val="0070C0"/>
                </a:solidFill>
              </a:rPr>
              <a:t>Adult Education</a:t>
            </a:r>
          </a:p>
          <a:p>
            <a:pPr lvl="2">
              <a:spcAft>
                <a:spcPts val="1200"/>
              </a:spcAft>
            </a:pPr>
            <a:r>
              <a:rPr lang="en-US" dirty="0">
                <a:solidFill>
                  <a:srgbClr val="0070C0"/>
                </a:solidFill>
              </a:rPr>
              <a:t>Career Path program-once trained where will students or adults go to work</a:t>
            </a:r>
          </a:p>
          <a:p>
            <a:pPr lvl="2">
              <a:spcAft>
                <a:spcPts val="1200"/>
              </a:spcAft>
            </a:pPr>
            <a:r>
              <a:rPr lang="en-US" dirty="0">
                <a:solidFill>
                  <a:srgbClr val="0070C0"/>
                </a:solidFill>
              </a:rPr>
              <a:t>Need more communication with community and leaders regarding current status of programs and opportunities with in school district and the plans that are in progress for education and training including adult education</a:t>
            </a:r>
          </a:p>
          <a:p>
            <a:pPr lvl="2">
              <a:spcAft>
                <a:spcPts val="1200"/>
              </a:spcAft>
            </a:pPr>
            <a:r>
              <a:rPr lang="en-US" dirty="0">
                <a:solidFill>
                  <a:srgbClr val="0070C0"/>
                </a:solidFill>
              </a:rPr>
              <a:t>Collaboration with major employers</a:t>
            </a:r>
          </a:p>
          <a:p>
            <a:pPr marL="914400" lvl="2" indent="0">
              <a:spcAft>
                <a:spcPts val="1200"/>
              </a:spcAft>
              <a:buNone/>
            </a:pPr>
            <a:endParaRPr lang="en-US" dirty="0">
              <a:solidFill>
                <a:srgbClr val="0070C0"/>
              </a:solidFill>
            </a:endParaRP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351362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Unit Level Actions</a:t>
            </a:r>
          </a:p>
          <a:p>
            <a:pPr marL="457200" lvl="1" indent="0">
              <a:buNone/>
            </a:pPr>
            <a:r>
              <a:rPr lang="en-US" sz="3200" b="1" dirty="0"/>
              <a:t>3.	Workforce Development</a:t>
            </a:r>
          </a:p>
          <a:p>
            <a:pPr lvl="2">
              <a:spcAft>
                <a:spcPts val="1200"/>
              </a:spcAft>
            </a:pPr>
            <a:r>
              <a:rPr lang="en-US" dirty="0">
                <a:solidFill>
                  <a:srgbClr val="0070C0"/>
                </a:solidFill>
              </a:rPr>
              <a:t>Fund a feasibility study for a rural IT Center </a:t>
            </a:r>
          </a:p>
          <a:p>
            <a:pPr lvl="2">
              <a:spcAft>
                <a:spcPts val="1200"/>
              </a:spcAft>
            </a:pPr>
            <a:r>
              <a:rPr lang="en-US" dirty="0">
                <a:solidFill>
                  <a:srgbClr val="0070C0"/>
                </a:solidFill>
              </a:rPr>
              <a:t>RISD collaboration and grant proposal with Temple College to convert hospital building to teaching facility</a:t>
            </a:r>
          </a:p>
          <a:p>
            <a:pPr lvl="2">
              <a:spcAft>
                <a:spcPts val="1200"/>
              </a:spcAft>
            </a:pPr>
            <a:r>
              <a:rPr lang="en-US" dirty="0">
                <a:solidFill>
                  <a:srgbClr val="0070C0"/>
                </a:solidFill>
              </a:rPr>
              <a:t>TWC financial resources</a:t>
            </a:r>
          </a:p>
          <a:p>
            <a:pPr lvl="2">
              <a:spcAft>
                <a:spcPts val="1200"/>
              </a:spcAft>
            </a:pPr>
            <a:r>
              <a:rPr lang="en-US" dirty="0">
                <a:solidFill>
                  <a:srgbClr val="0070C0"/>
                </a:solidFill>
              </a:rPr>
              <a:t>Conversion of hospital building to working training and education facility</a:t>
            </a:r>
          </a:p>
          <a:p>
            <a:pPr lvl="2">
              <a:spcAft>
                <a:spcPts val="1200"/>
              </a:spcAft>
            </a:pPr>
            <a:r>
              <a:rPr lang="en-US" dirty="0">
                <a:solidFill>
                  <a:srgbClr val="0070C0"/>
                </a:solidFill>
              </a:rPr>
              <a:t>Involvement of larger private sector employers  </a:t>
            </a: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65754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Key Strategic Priorities </a:t>
            </a:r>
          </a:p>
          <a:p>
            <a:pPr marL="457200" lvl="1" indent="0">
              <a:buNone/>
            </a:pPr>
            <a:r>
              <a:rPr lang="en-US" sz="3200" b="1" dirty="0"/>
              <a:t>4.	Public Safety</a:t>
            </a:r>
          </a:p>
          <a:p>
            <a:pPr lvl="2">
              <a:spcAft>
                <a:spcPts val="1200"/>
              </a:spcAft>
            </a:pPr>
            <a:r>
              <a:rPr lang="en-US" sz="1900" dirty="0">
                <a:solidFill>
                  <a:srgbClr val="0070C0"/>
                </a:solidFill>
              </a:rPr>
              <a:t>Lack of personnel leads to only being able to be reactive not proactive.  Always playing catch up. </a:t>
            </a:r>
          </a:p>
          <a:p>
            <a:pPr lvl="2">
              <a:spcAft>
                <a:spcPts val="1200"/>
              </a:spcAft>
            </a:pPr>
            <a:r>
              <a:rPr lang="en-US" sz="1900" dirty="0">
                <a:solidFill>
                  <a:srgbClr val="0070C0"/>
                </a:solidFill>
              </a:rPr>
              <a:t>$15-$20 K under salaries compared to BCS, Waco, Temple, Hutto</a:t>
            </a:r>
          </a:p>
          <a:p>
            <a:pPr lvl="2">
              <a:spcAft>
                <a:spcPts val="1200"/>
              </a:spcAft>
            </a:pPr>
            <a:r>
              <a:rPr lang="en-US" sz="1900" dirty="0">
                <a:solidFill>
                  <a:srgbClr val="0070C0"/>
                </a:solidFill>
              </a:rPr>
              <a:t>EMS, Fire, 911 dispatch, support staff minimal</a:t>
            </a:r>
          </a:p>
          <a:p>
            <a:pPr lvl="2">
              <a:spcAft>
                <a:spcPts val="1200"/>
              </a:spcAft>
            </a:pPr>
            <a:r>
              <a:rPr lang="en-US" sz="1900" dirty="0">
                <a:solidFill>
                  <a:srgbClr val="0070C0"/>
                </a:solidFill>
              </a:rPr>
              <a:t>Drug interdiction difficulty and poverty levels are high </a:t>
            </a:r>
          </a:p>
          <a:p>
            <a:pPr lvl="2">
              <a:spcAft>
                <a:spcPts val="1200"/>
              </a:spcAft>
            </a:pPr>
            <a:r>
              <a:rPr lang="en-US" sz="1900" dirty="0">
                <a:solidFill>
                  <a:srgbClr val="0070C0"/>
                </a:solidFill>
              </a:rPr>
              <a:t>Former collaboration with DPS</a:t>
            </a:r>
          </a:p>
          <a:p>
            <a:pPr lvl="2">
              <a:spcAft>
                <a:spcPts val="1200"/>
              </a:spcAft>
            </a:pPr>
            <a:r>
              <a:rPr lang="en-US" sz="1900" dirty="0">
                <a:solidFill>
                  <a:srgbClr val="0070C0"/>
                </a:solidFill>
              </a:rPr>
              <a:t>Grants are available but need future budget to absorb costs </a:t>
            </a:r>
          </a:p>
          <a:p>
            <a:pPr lvl="2">
              <a:spcAft>
                <a:spcPts val="1200"/>
              </a:spcAft>
            </a:pPr>
            <a:r>
              <a:rPr lang="en-US" sz="1900" dirty="0">
                <a:solidFill>
                  <a:srgbClr val="0070C0"/>
                </a:solidFill>
              </a:rPr>
              <a:t>Use of ordinance to discourage undesirable behavior </a:t>
            </a:r>
          </a:p>
          <a:p>
            <a:pPr lvl="2">
              <a:spcAft>
                <a:spcPts val="1200"/>
              </a:spcAft>
            </a:pPr>
            <a:r>
              <a:rPr lang="en-US" sz="1900" dirty="0">
                <a:solidFill>
                  <a:srgbClr val="0070C0"/>
                </a:solidFill>
              </a:rPr>
              <a:t>Enforcement of fees and truancy </a:t>
            </a: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82938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Unit Level Actions</a:t>
            </a:r>
          </a:p>
          <a:p>
            <a:pPr marL="457200" lvl="1" indent="0">
              <a:buNone/>
            </a:pPr>
            <a:r>
              <a:rPr lang="en-US" sz="3200" b="1" dirty="0"/>
              <a:t>4.	Public Safety</a:t>
            </a:r>
          </a:p>
          <a:p>
            <a:pPr lvl="2">
              <a:spcAft>
                <a:spcPts val="1200"/>
              </a:spcAft>
            </a:pPr>
            <a:r>
              <a:rPr lang="en-US" dirty="0">
                <a:solidFill>
                  <a:srgbClr val="0070C0"/>
                </a:solidFill>
              </a:rPr>
              <a:t>Ordinance enforcement to place homes on tear down list</a:t>
            </a:r>
          </a:p>
          <a:p>
            <a:pPr lvl="2">
              <a:spcAft>
                <a:spcPts val="1200"/>
              </a:spcAft>
            </a:pPr>
            <a:r>
              <a:rPr lang="en-US" dirty="0">
                <a:solidFill>
                  <a:srgbClr val="0070C0"/>
                </a:solidFill>
              </a:rPr>
              <a:t>Extend commercial vacant building ordinance to residential properties</a:t>
            </a:r>
          </a:p>
          <a:p>
            <a:pPr lvl="2">
              <a:spcAft>
                <a:spcPts val="1200"/>
              </a:spcAft>
            </a:pPr>
            <a:r>
              <a:rPr lang="en-US" dirty="0">
                <a:solidFill>
                  <a:srgbClr val="0070C0"/>
                </a:solidFill>
              </a:rPr>
              <a:t>Require full kitchen for any property renting to resident for 30 days</a:t>
            </a: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155969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Key Strategic Priorities </a:t>
            </a:r>
          </a:p>
          <a:p>
            <a:pPr marL="457200" lvl="1" indent="0">
              <a:buNone/>
            </a:pPr>
            <a:r>
              <a:rPr lang="en-US" sz="3200" b="1" dirty="0"/>
              <a:t>5.	</a:t>
            </a:r>
            <a:r>
              <a:rPr lang="en-US" sz="2800" b="1" dirty="0"/>
              <a:t>Downtown Revitalization and Corridor Beautification Projects</a:t>
            </a:r>
          </a:p>
          <a:p>
            <a:pPr lvl="2">
              <a:spcAft>
                <a:spcPts val="1200"/>
              </a:spcAft>
            </a:pPr>
            <a:r>
              <a:rPr lang="en-US" dirty="0">
                <a:solidFill>
                  <a:srgbClr val="0070C0"/>
                </a:solidFill>
              </a:rPr>
              <a:t>Substandard property renovation/removal</a:t>
            </a:r>
          </a:p>
          <a:p>
            <a:pPr lvl="2">
              <a:spcAft>
                <a:spcPts val="1200"/>
              </a:spcAft>
            </a:pPr>
            <a:r>
              <a:rPr lang="en-US" dirty="0">
                <a:solidFill>
                  <a:srgbClr val="0070C0"/>
                </a:solidFill>
              </a:rPr>
              <a:t>Code enforcement</a:t>
            </a:r>
          </a:p>
          <a:p>
            <a:pPr lvl="2">
              <a:spcAft>
                <a:spcPts val="1200"/>
              </a:spcAft>
            </a:pPr>
            <a:r>
              <a:rPr lang="en-US" dirty="0" err="1">
                <a:solidFill>
                  <a:srgbClr val="0070C0"/>
                </a:solidFill>
              </a:rPr>
              <a:t>TXDot</a:t>
            </a:r>
            <a:r>
              <a:rPr lang="en-US" dirty="0">
                <a:solidFill>
                  <a:srgbClr val="0070C0"/>
                </a:solidFill>
              </a:rPr>
              <a:t> project completion</a:t>
            </a:r>
          </a:p>
          <a:p>
            <a:pPr lvl="2">
              <a:spcAft>
                <a:spcPts val="1200"/>
              </a:spcAft>
            </a:pPr>
            <a:r>
              <a:rPr lang="en-US" dirty="0">
                <a:solidFill>
                  <a:srgbClr val="0070C0"/>
                </a:solidFill>
              </a:rPr>
              <a:t>Communication with </a:t>
            </a:r>
            <a:r>
              <a:rPr lang="en-US" dirty="0" err="1">
                <a:solidFill>
                  <a:srgbClr val="0070C0"/>
                </a:solidFill>
              </a:rPr>
              <a:t>TXDot</a:t>
            </a:r>
            <a:endParaRPr lang="en-US" dirty="0">
              <a:solidFill>
                <a:srgbClr val="0070C0"/>
              </a:solidFill>
            </a:endParaRPr>
          </a:p>
          <a:p>
            <a:pPr lvl="2">
              <a:spcAft>
                <a:spcPts val="1200"/>
              </a:spcAft>
            </a:pPr>
            <a:r>
              <a:rPr lang="en-US" dirty="0">
                <a:solidFill>
                  <a:srgbClr val="0070C0"/>
                </a:solidFill>
              </a:rPr>
              <a:t>Redesign issues </a:t>
            </a:r>
          </a:p>
          <a:p>
            <a:pPr lvl="2">
              <a:spcAft>
                <a:spcPts val="1200"/>
              </a:spcAft>
            </a:pPr>
            <a:r>
              <a:rPr lang="en-US" dirty="0">
                <a:solidFill>
                  <a:srgbClr val="0070C0"/>
                </a:solidFill>
              </a:rPr>
              <a:t>Need for a park</a:t>
            </a:r>
          </a:p>
          <a:p>
            <a:pPr lvl="2">
              <a:spcAft>
                <a:spcPts val="1200"/>
              </a:spcAft>
            </a:pPr>
            <a:r>
              <a:rPr lang="en-US" dirty="0">
                <a:solidFill>
                  <a:srgbClr val="0070C0"/>
                </a:solidFill>
              </a:rPr>
              <a:t>Need for funding opportunities </a:t>
            </a: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221656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Unit Level Actions</a:t>
            </a:r>
          </a:p>
          <a:p>
            <a:pPr marL="457200" lvl="1" indent="0">
              <a:buNone/>
            </a:pPr>
            <a:r>
              <a:rPr lang="en-US" sz="3200" b="1" dirty="0"/>
              <a:t>5.	</a:t>
            </a:r>
            <a:r>
              <a:rPr lang="en-US" sz="2800" b="1" dirty="0"/>
              <a:t>Downtown Revitalization and Corridor Beautification Projects</a:t>
            </a:r>
          </a:p>
          <a:p>
            <a:pPr lvl="2">
              <a:spcAft>
                <a:spcPts val="1200"/>
              </a:spcAft>
            </a:pPr>
            <a:r>
              <a:rPr lang="en-US" dirty="0">
                <a:solidFill>
                  <a:srgbClr val="0070C0"/>
                </a:solidFill>
              </a:rPr>
              <a:t>Identify best practices of other communities for </a:t>
            </a:r>
            <a:r>
              <a:rPr lang="en-US" dirty="0" err="1">
                <a:solidFill>
                  <a:srgbClr val="0070C0"/>
                </a:solidFill>
              </a:rPr>
              <a:t>resoving</a:t>
            </a:r>
            <a:r>
              <a:rPr lang="en-US" dirty="0">
                <a:solidFill>
                  <a:srgbClr val="0070C0"/>
                </a:solidFill>
              </a:rPr>
              <a:t> substandard/abandoned property</a:t>
            </a:r>
          </a:p>
          <a:p>
            <a:pPr lvl="2">
              <a:spcAft>
                <a:spcPts val="1200"/>
              </a:spcAft>
            </a:pPr>
            <a:r>
              <a:rPr lang="en-US" dirty="0">
                <a:solidFill>
                  <a:srgbClr val="0070C0"/>
                </a:solidFill>
              </a:rPr>
              <a:t>Enforcement of available use zoning regulations</a:t>
            </a:r>
          </a:p>
          <a:p>
            <a:pPr lvl="2">
              <a:spcAft>
                <a:spcPts val="1200"/>
              </a:spcAft>
            </a:pPr>
            <a:r>
              <a:rPr lang="en-US" dirty="0" err="1">
                <a:solidFill>
                  <a:srgbClr val="0070C0"/>
                </a:solidFill>
              </a:rPr>
              <a:t>TXDot</a:t>
            </a:r>
            <a:r>
              <a:rPr lang="en-US" dirty="0">
                <a:solidFill>
                  <a:srgbClr val="0070C0"/>
                </a:solidFill>
              </a:rPr>
              <a:t> redesign at intersection </a:t>
            </a:r>
          </a:p>
          <a:p>
            <a:pPr lvl="2">
              <a:spcAft>
                <a:spcPts val="1200"/>
              </a:spcAft>
            </a:pPr>
            <a:r>
              <a:rPr lang="en-US" dirty="0">
                <a:solidFill>
                  <a:srgbClr val="0070C0"/>
                </a:solidFill>
              </a:rPr>
              <a:t>Downtown corridor revitalization</a:t>
            </a:r>
          </a:p>
          <a:p>
            <a:pPr lvl="2">
              <a:spcAft>
                <a:spcPts val="1200"/>
              </a:spcAft>
            </a:pPr>
            <a:r>
              <a:rPr lang="en-US" dirty="0">
                <a:solidFill>
                  <a:srgbClr val="0070C0"/>
                </a:solidFill>
              </a:rPr>
              <a:t>City assumes responsibility for maintaining curb through sidewalk and everything in between</a:t>
            </a: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324712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Unit Level Actions</a:t>
            </a:r>
          </a:p>
          <a:p>
            <a:pPr marL="457200" lvl="1" indent="0">
              <a:buNone/>
            </a:pPr>
            <a:r>
              <a:rPr lang="en-US" sz="3200" b="1" dirty="0"/>
              <a:t>5.	</a:t>
            </a:r>
            <a:r>
              <a:rPr lang="en-US" sz="2800" b="1" dirty="0"/>
              <a:t>Downtown Revitalization and Corridor Beautification Projects</a:t>
            </a:r>
          </a:p>
          <a:p>
            <a:pPr lvl="2">
              <a:spcAft>
                <a:spcPts val="1200"/>
              </a:spcAft>
            </a:pPr>
            <a:r>
              <a:rPr lang="en-US" dirty="0">
                <a:solidFill>
                  <a:srgbClr val="0070C0"/>
                </a:solidFill>
              </a:rPr>
              <a:t>Evaluate state of retailing and brick and mortar structures </a:t>
            </a:r>
          </a:p>
          <a:p>
            <a:pPr lvl="2">
              <a:spcAft>
                <a:spcPts val="1200"/>
              </a:spcAft>
            </a:pPr>
            <a:r>
              <a:rPr lang="en-US" dirty="0">
                <a:solidFill>
                  <a:srgbClr val="0070C0"/>
                </a:solidFill>
              </a:rPr>
              <a:t>City ordinance prohibiting churches in downtown area </a:t>
            </a:r>
          </a:p>
          <a:p>
            <a:pPr lvl="2">
              <a:spcAft>
                <a:spcPts val="1200"/>
              </a:spcAft>
            </a:pPr>
            <a:r>
              <a:rPr lang="en-US" dirty="0">
                <a:solidFill>
                  <a:srgbClr val="0070C0"/>
                </a:solidFill>
              </a:rPr>
              <a:t>Have a workshop with MDD and City Council on creating a Main street program.  Who Owns downtown?</a:t>
            </a:r>
          </a:p>
          <a:p>
            <a:pPr lvl="2">
              <a:spcAft>
                <a:spcPts val="1200"/>
              </a:spcAft>
            </a:pPr>
            <a:r>
              <a:rPr lang="en-US" dirty="0">
                <a:solidFill>
                  <a:srgbClr val="0070C0"/>
                </a:solidFill>
              </a:rPr>
              <a:t>Complete the E. Cameron corridor project-need implementation schedule.</a:t>
            </a:r>
          </a:p>
          <a:p>
            <a:pPr marL="914400" lvl="2" indent="0">
              <a:spcAft>
                <a:spcPts val="1200"/>
              </a:spcAft>
              <a:buNone/>
            </a:pPr>
            <a:endParaRPr lang="en-US" dirty="0">
              <a:solidFill>
                <a:srgbClr val="0070C0"/>
              </a:solidFill>
            </a:endParaRPr>
          </a:p>
          <a:p>
            <a:pPr marL="914400" lvl="2" indent="0">
              <a:buNone/>
            </a:pPr>
            <a:endParaRPr lang="en-US" dirty="0">
              <a:solidFill>
                <a:srgbClr val="0070C0"/>
              </a:solidFill>
            </a:endParaRPr>
          </a:p>
          <a:p>
            <a:pPr marL="914400" lvl="2" indent="0">
              <a:spcAft>
                <a:spcPts val="1200"/>
              </a:spcAft>
              <a:buNone/>
            </a:pPr>
            <a:endParaRPr lang="en-US" dirty="0">
              <a:solidFill>
                <a:srgbClr val="0070C0"/>
              </a:solidFill>
            </a:endParaRP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17578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6" name="Content Placeholder 5">
            <a:extLst>
              <a:ext uri="{FF2B5EF4-FFF2-40B4-BE49-F238E27FC236}">
                <a16:creationId xmlns:a16="http://schemas.microsoft.com/office/drawing/2014/main" id="{220617EB-8AE1-4DFD-BBE5-8F14047227B8}"/>
              </a:ext>
            </a:extLst>
          </p:cNvPr>
          <p:cNvSpPr>
            <a:spLocks noGrp="1"/>
          </p:cNvSpPr>
          <p:nvPr>
            <p:ph idx="1"/>
          </p:nvPr>
        </p:nvSpPr>
        <p:spPr/>
        <p:txBody>
          <a:bodyPr>
            <a:normAutofit fontScale="85000" lnSpcReduction="10000"/>
          </a:bodyPr>
          <a:lstStyle/>
          <a:p>
            <a:pPr marL="0" indent="0">
              <a:buNone/>
            </a:pPr>
            <a:r>
              <a:rPr lang="en-US" b="1" i="1" dirty="0">
                <a:solidFill>
                  <a:srgbClr val="0070C0"/>
                </a:solidFill>
              </a:rPr>
              <a:t>Rockdale Value Proposition </a:t>
            </a:r>
          </a:p>
          <a:p>
            <a:pPr marL="0" indent="0">
              <a:buNone/>
            </a:pPr>
            <a:r>
              <a:rPr lang="en-US" b="1" i="1" dirty="0">
                <a:solidFill>
                  <a:srgbClr val="0070C0"/>
                </a:solidFill>
              </a:rPr>
              <a:t>Rockdale is committed to creating a community that meets needs of residents by </a:t>
            </a:r>
          </a:p>
          <a:p>
            <a:pPr marL="0" indent="0">
              <a:buNone/>
            </a:pPr>
            <a:r>
              <a:rPr lang="en-US" b="1" i="1" dirty="0">
                <a:solidFill>
                  <a:srgbClr val="0070C0"/>
                </a:solidFill>
              </a:rPr>
              <a:t>_______________________________________________</a:t>
            </a:r>
          </a:p>
          <a:p>
            <a:pPr marL="0" indent="0">
              <a:buNone/>
            </a:pPr>
            <a:r>
              <a:rPr lang="en-US" b="1" i="1" dirty="0">
                <a:solidFill>
                  <a:srgbClr val="0070C0"/>
                </a:solidFill>
              </a:rPr>
              <a:t>_______________________________________________</a:t>
            </a:r>
          </a:p>
          <a:p>
            <a:pPr marL="0" indent="0">
              <a:buNone/>
            </a:pPr>
            <a:r>
              <a:rPr lang="en-US" b="1" i="1" dirty="0">
                <a:solidFill>
                  <a:srgbClr val="0070C0"/>
                </a:solidFill>
              </a:rPr>
              <a:t>_______________________________________________</a:t>
            </a:r>
          </a:p>
          <a:p>
            <a:pPr marL="0" indent="0">
              <a:buNone/>
            </a:pPr>
            <a:r>
              <a:rPr lang="en-US" sz="2000" dirty="0"/>
              <a:t> </a:t>
            </a:r>
            <a:endParaRPr lang="en-US" sz="2000" b="1" i="1" dirty="0">
              <a:solidFill>
                <a:srgbClr val="0070C0"/>
              </a:solidFill>
            </a:endParaRPr>
          </a:p>
          <a:p>
            <a:pPr marL="0" indent="0">
              <a:buNone/>
            </a:pPr>
            <a:r>
              <a:rPr lang="en-US" sz="2400" b="1" i="1" dirty="0">
                <a:solidFill>
                  <a:srgbClr val="0070C0"/>
                </a:solidFill>
              </a:rPr>
              <a:t>Rockdale’s Future Value Drivers</a:t>
            </a:r>
          </a:p>
          <a:p>
            <a:r>
              <a:rPr lang="en-US" sz="2400" b="1" i="1" dirty="0">
                <a:solidFill>
                  <a:srgbClr val="0070C0"/>
                </a:solidFill>
              </a:rPr>
              <a:t>Small town feel</a:t>
            </a:r>
          </a:p>
          <a:p>
            <a:r>
              <a:rPr lang="en-US" sz="2400" b="1" i="1" dirty="0">
                <a:solidFill>
                  <a:srgbClr val="0070C0"/>
                </a:solidFill>
              </a:rPr>
              <a:t>Welcoming and friendly</a:t>
            </a:r>
          </a:p>
          <a:p>
            <a:r>
              <a:rPr lang="en-US" sz="2400" b="1" i="1" dirty="0">
                <a:solidFill>
                  <a:srgbClr val="0070C0"/>
                </a:solidFill>
              </a:rPr>
              <a:t>High quality schools</a:t>
            </a:r>
          </a:p>
          <a:p>
            <a:r>
              <a:rPr lang="en-US" sz="2400" b="1" i="1" dirty="0">
                <a:solidFill>
                  <a:srgbClr val="0070C0"/>
                </a:solidFill>
              </a:rPr>
              <a:t>Safe </a:t>
            </a:r>
            <a:endParaRPr lang="en-US" dirty="0"/>
          </a:p>
          <a:p>
            <a:pPr lvl="1"/>
            <a:endParaRPr lang="en-US" sz="1400" dirty="0">
              <a:solidFill>
                <a:srgbClr val="0070C0"/>
              </a:solidFill>
            </a:endParaRPr>
          </a:p>
        </p:txBody>
      </p:sp>
    </p:spTree>
    <p:extLst>
      <p:ext uri="{BB962C8B-B14F-4D97-AF65-F5344CB8AC3E}">
        <p14:creationId xmlns:p14="http://schemas.microsoft.com/office/powerpoint/2010/main" val="163618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sp>
        <p:nvSpPr>
          <p:cNvPr id="3" name="TextBox 2"/>
          <p:cNvSpPr txBox="1"/>
          <p:nvPr/>
        </p:nvSpPr>
        <p:spPr>
          <a:xfrm>
            <a:off x="4258733" y="2810932"/>
            <a:ext cx="3683000" cy="2554545"/>
          </a:xfrm>
          <a:prstGeom prst="rect">
            <a:avLst/>
          </a:prstGeom>
          <a:noFill/>
        </p:spPr>
        <p:txBody>
          <a:bodyPr wrap="square" rtlCol="0">
            <a:spAutoFit/>
          </a:bodyPr>
          <a:lstStyle/>
          <a:p>
            <a:pPr algn="ctr"/>
            <a:r>
              <a:rPr lang="en-US" sz="3200" b="1" dirty="0">
                <a:solidFill>
                  <a:srgbClr val="0070C0"/>
                </a:solidFill>
              </a:rPr>
              <a:t>Thank You for Your Participation.</a:t>
            </a:r>
            <a:br>
              <a:rPr lang="en-US" sz="3200" b="1" dirty="0">
                <a:solidFill>
                  <a:srgbClr val="0070C0"/>
                </a:solidFill>
              </a:rPr>
            </a:br>
            <a:endParaRPr lang="en-US" sz="3200" b="1" dirty="0">
              <a:solidFill>
                <a:srgbClr val="0070C0"/>
              </a:solidFill>
            </a:endParaRPr>
          </a:p>
          <a:p>
            <a:pPr algn="ctr"/>
            <a:r>
              <a:rPr lang="en-US" sz="3200" b="1" dirty="0">
                <a:solidFill>
                  <a:srgbClr val="0070C0"/>
                </a:solidFill>
              </a:rPr>
              <a:t>Questions and Answers</a:t>
            </a:r>
          </a:p>
        </p:txBody>
      </p:sp>
    </p:spTree>
    <p:extLst>
      <p:ext uri="{BB962C8B-B14F-4D97-AF65-F5344CB8AC3E}">
        <p14:creationId xmlns:p14="http://schemas.microsoft.com/office/powerpoint/2010/main" val="174626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762000" y="1342054"/>
            <a:ext cx="10515600" cy="4351338"/>
          </a:xfrm>
        </p:spPr>
        <p:txBody>
          <a:bodyPr>
            <a:normAutofit/>
          </a:bodyPr>
          <a:lstStyle/>
          <a:p>
            <a:pPr marL="0" indent="0">
              <a:buNone/>
            </a:pPr>
            <a:r>
              <a:rPr lang="en-US" sz="2000" dirty="0">
                <a:solidFill>
                  <a:srgbClr val="0070C0"/>
                </a:solidFill>
              </a:rPr>
              <a:t>Community Aspirations refer to the community resident’s shared goals, beliefs, and expectations.  There are different categories of aspirations, each provide a greater understanding of the community. </a:t>
            </a:r>
          </a:p>
          <a:p>
            <a:pPr marL="0" indent="0">
              <a:buNone/>
            </a:pPr>
            <a:endParaRPr lang="en-US" sz="6600" dirty="0">
              <a:solidFill>
                <a:srgbClr val="0070C0"/>
              </a:solidFill>
            </a:endParaRPr>
          </a:p>
          <a:p>
            <a:pPr lvl="1"/>
            <a:endParaRPr lang="en-US" sz="1600" dirty="0">
              <a:solidFill>
                <a:srgbClr val="0070C0"/>
              </a:solidFill>
            </a:endParaRPr>
          </a:p>
          <a:p>
            <a:pPr lvl="1"/>
            <a:endParaRPr lang="en-US" sz="1600" dirty="0">
              <a:solidFill>
                <a:srgbClr val="0070C0"/>
              </a:solidFill>
            </a:endParaRPr>
          </a:p>
        </p:txBody>
      </p:sp>
      <p:graphicFrame>
        <p:nvGraphicFramePr>
          <p:cNvPr id="8" name="Table 8">
            <a:extLst>
              <a:ext uri="{FF2B5EF4-FFF2-40B4-BE49-F238E27FC236}">
                <a16:creationId xmlns:a16="http://schemas.microsoft.com/office/drawing/2014/main" id="{724D561D-0A55-4EF5-BEE9-F70D6F3289C4}"/>
              </a:ext>
            </a:extLst>
          </p:cNvPr>
          <p:cNvGraphicFramePr>
            <a:graphicFrameLocks noGrp="1"/>
          </p:cNvGraphicFramePr>
          <p:nvPr>
            <p:extLst>
              <p:ext uri="{D42A27DB-BD31-4B8C-83A1-F6EECF244321}">
                <p14:modId xmlns:p14="http://schemas.microsoft.com/office/powerpoint/2010/main" val="684058997"/>
              </p:ext>
            </p:extLst>
          </p:nvPr>
        </p:nvGraphicFramePr>
        <p:xfrm>
          <a:off x="708212" y="2618740"/>
          <a:ext cx="10775576" cy="3235960"/>
        </p:xfrm>
        <a:graphic>
          <a:graphicData uri="http://schemas.openxmlformats.org/drawingml/2006/table">
            <a:tbl>
              <a:tblPr firstRow="1" bandRow="1">
                <a:tableStyleId>{5940675A-B579-460E-94D1-54222C63F5DA}</a:tableStyleId>
              </a:tblPr>
              <a:tblGrid>
                <a:gridCol w="5387788">
                  <a:extLst>
                    <a:ext uri="{9D8B030D-6E8A-4147-A177-3AD203B41FA5}">
                      <a16:colId xmlns:a16="http://schemas.microsoft.com/office/drawing/2014/main" val="2338589504"/>
                    </a:ext>
                  </a:extLst>
                </a:gridCol>
                <a:gridCol w="5387788">
                  <a:extLst>
                    <a:ext uri="{9D8B030D-6E8A-4147-A177-3AD203B41FA5}">
                      <a16:colId xmlns:a16="http://schemas.microsoft.com/office/drawing/2014/main" val="2439340725"/>
                    </a:ext>
                  </a:extLst>
                </a:gridCol>
              </a:tblGrid>
              <a:tr h="370840">
                <a:tc>
                  <a:txBody>
                    <a:bodyPr/>
                    <a:lstStyle/>
                    <a:p>
                      <a:r>
                        <a:rPr lang="en-US" b="1" dirty="0"/>
                        <a:t>Aspirations of Survey Respondents</a:t>
                      </a:r>
                    </a:p>
                  </a:txBody>
                  <a:tcPr/>
                </a:tc>
                <a:tc>
                  <a:txBody>
                    <a:bodyPr/>
                    <a:lstStyle/>
                    <a:p>
                      <a:r>
                        <a:rPr lang="en-US" b="1" dirty="0"/>
                        <a:t>Aspirations of Workshop Members</a:t>
                      </a:r>
                    </a:p>
                  </a:txBody>
                  <a:tcPr/>
                </a:tc>
                <a:extLst>
                  <a:ext uri="{0D108BD9-81ED-4DB2-BD59-A6C34878D82A}">
                    <a16:rowId xmlns:a16="http://schemas.microsoft.com/office/drawing/2014/main" val="1164217203"/>
                  </a:ext>
                </a:extLst>
              </a:tr>
              <a:tr h="370840">
                <a:tc>
                  <a:txBody>
                    <a:bodyPr/>
                    <a:lstStyle/>
                    <a:p>
                      <a:r>
                        <a:rPr lang="en-US" dirty="0"/>
                        <a:t>Public Safety</a:t>
                      </a:r>
                    </a:p>
                  </a:txBody>
                  <a:tcPr/>
                </a:tc>
                <a:tc>
                  <a:txBody>
                    <a:bodyPr/>
                    <a:lstStyle/>
                    <a:p>
                      <a:r>
                        <a:rPr lang="en-US" dirty="0"/>
                        <a:t>Easy to do Business in Rockdale</a:t>
                      </a:r>
                    </a:p>
                  </a:txBody>
                  <a:tcPr/>
                </a:tc>
                <a:extLst>
                  <a:ext uri="{0D108BD9-81ED-4DB2-BD59-A6C34878D82A}">
                    <a16:rowId xmlns:a16="http://schemas.microsoft.com/office/drawing/2014/main" val="2839570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Employment Opportunities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Great Location for new businesses</a:t>
                      </a:r>
                    </a:p>
                  </a:txBody>
                  <a:tcPr/>
                </a:tc>
                <a:extLst>
                  <a:ext uri="{0D108BD9-81ED-4DB2-BD59-A6C34878D82A}">
                    <a16:rowId xmlns:a16="http://schemas.microsoft.com/office/drawing/2014/main" val="26317114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Cooperative Community Planning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Strong School System </a:t>
                      </a:r>
                    </a:p>
                  </a:txBody>
                  <a:tcPr/>
                </a:tc>
                <a:extLst>
                  <a:ext uri="{0D108BD9-81ED-4DB2-BD59-A6C34878D82A}">
                    <a16:rowId xmlns:a16="http://schemas.microsoft.com/office/drawing/2014/main" val="4032903482"/>
                  </a:ext>
                </a:extLst>
              </a:tr>
              <a:tr h="577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Modern Public Utilities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Availability for skilled labor training through Temple Community College</a:t>
                      </a:r>
                    </a:p>
                  </a:txBody>
                  <a:tcPr/>
                </a:tc>
                <a:extLst>
                  <a:ext uri="{0D108BD9-81ED-4DB2-BD59-A6C34878D82A}">
                    <a16:rowId xmlns:a16="http://schemas.microsoft.com/office/drawing/2014/main" val="17815996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Quality School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Relaxed Lifestyle</a:t>
                      </a:r>
                    </a:p>
                  </a:txBody>
                  <a:tcPr/>
                </a:tc>
                <a:extLst>
                  <a:ext uri="{0D108BD9-81ED-4DB2-BD59-A6C34878D82A}">
                    <a16:rowId xmlns:a16="http://schemas.microsoft.com/office/drawing/2014/main" val="10587220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to Healthcare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 and People Centered</a:t>
                      </a:r>
                    </a:p>
                  </a:txBody>
                  <a:tcPr/>
                </a:tc>
                <a:extLst>
                  <a:ext uri="{0D108BD9-81ED-4DB2-BD59-A6C34878D82A}">
                    <a16:rowId xmlns:a16="http://schemas.microsoft.com/office/drawing/2014/main" val="408611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Friendly and Supportive</a:t>
                      </a:r>
                    </a:p>
                  </a:txBody>
                  <a:tcPr/>
                </a:tc>
                <a:tc>
                  <a:txBody>
                    <a:bodyPr/>
                    <a:lstStyle/>
                    <a:p>
                      <a:r>
                        <a:rPr lang="en-US" dirty="0"/>
                        <a:t>Pride in Community </a:t>
                      </a:r>
                    </a:p>
                  </a:txBody>
                  <a:tcPr/>
                </a:tc>
                <a:extLst>
                  <a:ext uri="{0D108BD9-81ED-4DB2-BD59-A6C34878D82A}">
                    <a16:rowId xmlns:a16="http://schemas.microsoft.com/office/drawing/2014/main" val="1761288698"/>
                  </a:ext>
                </a:extLst>
              </a:tr>
            </a:tbl>
          </a:graphicData>
        </a:graphic>
      </p:graphicFrame>
    </p:spTree>
    <p:extLst>
      <p:ext uri="{BB962C8B-B14F-4D97-AF65-F5344CB8AC3E}">
        <p14:creationId xmlns:p14="http://schemas.microsoft.com/office/powerpoint/2010/main" val="128948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26613"/>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90688"/>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Key Strategic Priorities </a:t>
            </a:r>
          </a:p>
          <a:p>
            <a:pPr marL="914400" lvl="1" indent="-457200">
              <a:buFont typeface="+mj-lt"/>
              <a:buAutoNum type="arabicPeriod"/>
            </a:pPr>
            <a:r>
              <a:rPr lang="en-US" sz="3200" b="1" dirty="0"/>
              <a:t>Housing Availability</a:t>
            </a:r>
          </a:p>
          <a:p>
            <a:pPr marL="914400" lvl="1" indent="-457200">
              <a:buFont typeface="+mj-lt"/>
              <a:buAutoNum type="arabicPeriod"/>
            </a:pPr>
            <a:r>
              <a:rPr lang="en-US" sz="3200" b="1" dirty="0"/>
              <a:t>Modernized Utility Infrastructure</a:t>
            </a:r>
          </a:p>
          <a:p>
            <a:pPr marL="914400" lvl="1" indent="-457200">
              <a:buFont typeface="+mj-lt"/>
              <a:buAutoNum type="arabicPeriod"/>
            </a:pPr>
            <a:r>
              <a:rPr lang="en-US" sz="3200" b="1" dirty="0"/>
              <a:t>Workforce Development</a:t>
            </a:r>
          </a:p>
          <a:p>
            <a:pPr marL="914400" lvl="1" indent="-457200">
              <a:buFont typeface="+mj-lt"/>
              <a:buAutoNum type="arabicPeriod"/>
            </a:pPr>
            <a:r>
              <a:rPr lang="en-US" sz="3200" b="1" dirty="0"/>
              <a:t>Public Safety</a:t>
            </a:r>
          </a:p>
          <a:p>
            <a:pPr marL="914400" lvl="1" indent="-457200">
              <a:buFont typeface="+mj-lt"/>
              <a:buAutoNum type="arabicPeriod"/>
            </a:pPr>
            <a:r>
              <a:rPr lang="en-US" sz="3200" b="1" dirty="0"/>
              <a:t>Downtown Revitalization and Corridor Beautification Projects </a:t>
            </a:r>
          </a:p>
        </p:txBody>
      </p:sp>
    </p:spTree>
    <p:extLst>
      <p:ext uri="{BB962C8B-B14F-4D97-AF65-F5344CB8AC3E}">
        <p14:creationId xmlns:p14="http://schemas.microsoft.com/office/powerpoint/2010/main" val="3033388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Key Strategic Priorities </a:t>
            </a:r>
          </a:p>
          <a:p>
            <a:pPr marL="914400" lvl="1" indent="-457200">
              <a:buFont typeface="+mj-lt"/>
              <a:buAutoNum type="arabicPeriod"/>
            </a:pPr>
            <a:r>
              <a:rPr lang="en-US" sz="3200" b="1" dirty="0"/>
              <a:t>Housing Availability</a:t>
            </a:r>
          </a:p>
          <a:p>
            <a:pPr lvl="2">
              <a:spcAft>
                <a:spcPts val="1200"/>
              </a:spcAft>
            </a:pPr>
            <a:r>
              <a:rPr lang="en-US" dirty="0">
                <a:solidFill>
                  <a:srgbClr val="0070C0"/>
                </a:solidFill>
              </a:rPr>
              <a:t>Provide developers with vacant lot map</a:t>
            </a:r>
          </a:p>
          <a:p>
            <a:pPr lvl="2">
              <a:spcAft>
                <a:spcPts val="1200"/>
              </a:spcAft>
            </a:pPr>
            <a:r>
              <a:rPr lang="en-US" dirty="0">
                <a:solidFill>
                  <a:srgbClr val="0070C0"/>
                </a:solidFill>
              </a:rPr>
              <a:t>*GIS utility map</a:t>
            </a:r>
          </a:p>
          <a:p>
            <a:pPr lvl="2">
              <a:spcAft>
                <a:spcPts val="1200"/>
              </a:spcAft>
            </a:pPr>
            <a:r>
              <a:rPr lang="en-US" dirty="0">
                <a:solidFill>
                  <a:srgbClr val="0070C0"/>
                </a:solidFill>
              </a:rPr>
              <a:t>Developable land-city (industrial park 160 acers, water and sewer)</a:t>
            </a:r>
          </a:p>
          <a:p>
            <a:pPr lvl="2">
              <a:spcAft>
                <a:spcPts val="1200"/>
              </a:spcAft>
            </a:pPr>
            <a:r>
              <a:rPr lang="en-US" dirty="0">
                <a:solidFill>
                  <a:srgbClr val="0070C0"/>
                </a:solidFill>
              </a:rPr>
              <a:t>1 home builder</a:t>
            </a:r>
          </a:p>
          <a:p>
            <a:pPr lvl="2">
              <a:spcAft>
                <a:spcPts val="1200"/>
              </a:spcAft>
            </a:pPr>
            <a:r>
              <a:rPr lang="en-US" dirty="0">
                <a:solidFill>
                  <a:srgbClr val="0070C0"/>
                </a:solidFill>
              </a:rPr>
              <a:t>Low comp value</a:t>
            </a:r>
          </a:p>
          <a:p>
            <a:pPr lvl="2">
              <a:spcAft>
                <a:spcPts val="1200"/>
              </a:spcAft>
            </a:pPr>
            <a:r>
              <a:rPr lang="en-US" dirty="0">
                <a:solidFill>
                  <a:srgbClr val="0070C0"/>
                </a:solidFill>
              </a:rPr>
              <a:t>*$27.4 Million water infrastructure project-completion 2025</a:t>
            </a:r>
          </a:p>
          <a:p>
            <a:pPr lvl="2">
              <a:spcAft>
                <a:spcPts val="1200"/>
              </a:spcAft>
            </a:pPr>
            <a:r>
              <a:rPr lang="en-US" dirty="0">
                <a:solidFill>
                  <a:srgbClr val="0070C0"/>
                </a:solidFill>
              </a:rPr>
              <a:t>Ample water availability</a:t>
            </a: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59356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Unit Level Actions</a:t>
            </a:r>
          </a:p>
          <a:p>
            <a:pPr marL="914400" lvl="1" indent="-457200">
              <a:buFont typeface="+mj-lt"/>
              <a:buAutoNum type="arabicPeriod"/>
            </a:pPr>
            <a:r>
              <a:rPr lang="en-US" sz="3200" b="1" dirty="0"/>
              <a:t>Housing Availability</a:t>
            </a:r>
          </a:p>
          <a:p>
            <a:pPr lvl="2">
              <a:spcAft>
                <a:spcPts val="1200"/>
              </a:spcAft>
            </a:pPr>
            <a:r>
              <a:rPr lang="en-US" dirty="0">
                <a:solidFill>
                  <a:srgbClr val="0070C0"/>
                </a:solidFill>
              </a:rPr>
              <a:t> Conduct housing study</a:t>
            </a:r>
          </a:p>
          <a:p>
            <a:pPr lvl="2">
              <a:spcAft>
                <a:spcPts val="1200"/>
              </a:spcAft>
            </a:pPr>
            <a:r>
              <a:rPr lang="en-US" dirty="0">
                <a:solidFill>
                  <a:srgbClr val="0070C0"/>
                </a:solidFill>
              </a:rPr>
              <a:t>Multi-family housing</a:t>
            </a:r>
          </a:p>
          <a:p>
            <a:pPr lvl="2">
              <a:spcAft>
                <a:spcPts val="1200"/>
              </a:spcAft>
            </a:pPr>
            <a:r>
              <a:rPr lang="en-US" dirty="0">
                <a:solidFill>
                  <a:srgbClr val="0070C0"/>
                </a:solidFill>
              </a:rPr>
              <a:t>Industrial park conversion to residential and sale</a:t>
            </a:r>
          </a:p>
          <a:p>
            <a:pPr lvl="2">
              <a:spcAft>
                <a:spcPts val="1200"/>
              </a:spcAft>
            </a:pPr>
            <a:r>
              <a:rPr lang="en-US" dirty="0">
                <a:solidFill>
                  <a:srgbClr val="0070C0"/>
                </a:solidFill>
              </a:rPr>
              <a:t>Development of new school with new residential developers</a:t>
            </a:r>
          </a:p>
          <a:p>
            <a:pPr lvl="2">
              <a:spcAft>
                <a:spcPts val="1200"/>
              </a:spcAft>
            </a:pPr>
            <a:r>
              <a:rPr lang="en-US" dirty="0">
                <a:solidFill>
                  <a:srgbClr val="0070C0"/>
                </a:solidFill>
              </a:rPr>
              <a:t>Develop community marking campaign</a:t>
            </a:r>
          </a:p>
          <a:p>
            <a:pPr lvl="3">
              <a:spcAft>
                <a:spcPts val="1200"/>
              </a:spcAft>
            </a:pPr>
            <a:r>
              <a:rPr lang="en-US" dirty="0">
                <a:solidFill>
                  <a:srgbClr val="0070C0"/>
                </a:solidFill>
              </a:rPr>
              <a:t>Small town feel</a:t>
            </a:r>
          </a:p>
          <a:p>
            <a:pPr lvl="3">
              <a:spcAft>
                <a:spcPts val="1200"/>
              </a:spcAft>
            </a:pPr>
            <a:r>
              <a:rPr lang="en-US" dirty="0">
                <a:solidFill>
                  <a:srgbClr val="0070C0"/>
                </a:solidFill>
              </a:rPr>
              <a:t>Welcoming &amp; friendly</a:t>
            </a:r>
          </a:p>
          <a:p>
            <a:pPr lvl="3">
              <a:spcAft>
                <a:spcPts val="1200"/>
              </a:spcAft>
            </a:pPr>
            <a:r>
              <a:rPr lang="en-US" dirty="0">
                <a:solidFill>
                  <a:srgbClr val="0070C0"/>
                </a:solidFill>
              </a:rPr>
              <a:t>Low crime</a:t>
            </a:r>
          </a:p>
          <a:p>
            <a:pPr marL="1371600" lvl="3" indent="0">
              <a:spcAft>
                <a:spcPts val="1200"/>
              </a:spcAft>
              <a:buNone/>
            </a:pPr>
            <a:endParaRPr lang="en-US" dirty="0">
              <a:solidFill>
                <a:srgbClr val="0070C0"/>
              </a:solidFill>
            </a:endParaRP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416094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Unit Level Actions</a:t>
            </a:r>
          </a:p>
          <a:p>
            <a:pPr marL="914400" lvl="1" indent="-457200">
              <a:buFont typeface="+mj-lt"/>
              <a:buAutoNum type="arabicPeriod"/>
            </a:pPr>
            <a:r>
              <a:rPr lang="en-US" sz="3200" b="1" dirty="0"/>
              <a:t>Housing Availability</a:t>
            </a:r>
          </a:p>
          <a:p>
            <a:pPr lvl="2">
              <a:spcAft>
                <a:spcPts val="1200"/>
              </a:spcAft>
            </a:pPr>
            <a:r>
              <a:rPr lang="en-US" dirty="0">
                <a:solidFill>
                  <a:srgbClr val="0070C0"/>
                </a:solidFill>
              </a:rPr>
              <a:t> Rockdale showcase-developers invited</a:t>
            </a:r>
          </a:p>
          <a:p>
            <a:pPr lvl="2">
              <a:spcAft>
                <a:spcPts val="1200"/>
              </a:spcAft>
            </a:pPr>
            <a:r>
              <a:rPr lang="en-US" dirty="0">
                <a:solidFill>
                  <a:srgbClr val="0070C0"/>
                </a:solidFill>
              </a:rPr>
              <a:t>Development of board of realtors</a:t>
            </a:r>
          </a:p>
          <a:p>
            <a:pPr lvl="2">
              <a:spcAft>
                <a:spcPts val="1200"/>
              </a:spcAft>
            </a:pPr>
            <a:r>
              <a:rPr lang="en-US" dirty="0">
                <a:solidFill>
                  <a:srgbClr val="0070C0"/>
                </a:solidFill>
              </a:rPr>
              <a:t>Distribute utility map</a:t>
            </a:r>
          </a:p>
          <a:p>
            <a:pPr lvl="2">
              <a:spcAft>
                <a:spcPts val="1200"/>
              </a:spcAft>
            </a:pPr>
            <a:r>
              <a:rPr lang="en-US" dirty="0">
                <a:solidFill>
                  <a:srgbClr val="0070C0"/>
                </a:solidFill>
              </a:rPr>
              <a:t>End permits for RV Parks</a:t>
            </a:r>
          </a:p>
          <a:p>
            <a:pPr lvl="2">
              <a:spcAft>
                <a:spcPts val="1200"/>
              </a:spcAft>
            </a:pPr>
            <a:r>
              <a:rPr lang="en-US" dirty="0">
                <a:solidFill>
                  <a:srgbClr val="0070C0"/>
                </a:solidFill>
              </a:rPr>
              <a:t>Penalties for absentee owners </a:t>
            </a:r>
          </a:p>
          <a:p>
            <a:pPr lvl="2">
              <a:spcAft>
                <a:spcPts val="1200"/>
              </a:spcAft>
            </a:pPr>
            <a:r>
              <a:rPr lang="en-US" dirty="0">
                <a:solidFill>
                  <a:srgbClr val="0070C0"/>
                </a:solidFill>
              </a:rPr>
              <a:t>Comprehensive survey of existing housing and categorize as habitable or </a:t>
            </a:r>
            <a:r>
              <a:rPr lang="en-US" dirty="0" err="1">
                <a:solidFill>
                  <a:srgbClr val="0070C0"/>
                </a:solidFill>
              </a:rPr>
              <a:t>nonhabitable</a:t>
            </a:r>
            <a:r>
              <a:rPr lang="en-US" dirty="0">
                <a:solidFill>
                  <a:srgbClr val="0070C0"/>
                </a:solidFill>
              </a:rPr>
              <a:t> </a:t>
            </a:r>
          </a:p>
          <a:p>
            <a:pPr lvl="2">
              <a:spcAft>
                <a:spcPts val="1200"/>
              </a:spcAft>
            </a:pPr>
            <a:r>
              <a:rPr lang="en-US" dirty="0">
                <a:solidFill>
                  <a:srgbClr val="0070C0"/>
                </a:solidFill>
              </a:rPr>
              <a:t>Map of development opportunities with voluntary annexation</a:t>
            </a:r>
          </a:p>
          <a:p>
            <a:pPr lvl="3">
              <a:spcAft>
                <a:spcPts val="1200"/>
              </a:spcAft>
            </a:pPr>
            <a:r>
              <a:rPr lang="en-US" dirty="0">
                <a:solidFill>
                  <a:srgbClr val="0070C0"/>
                </a:solidFill>
              </a:rPr>
              <a:t>Water for sewer</a:t>
            </a:r>
          </a:p>
          <a:p>
            <a:pPr lvl="3">
              <a:spcAft>
                <a:spcPts val="1200"/>
              </a:spcAft>
            </a:pPr>
            <a:r>
              <a:rPr lang="en-US" dirty="0">
                <a:solidFill>
                  <a:srgbClr val="0070C0"/>
                </a:solidFill>
              </a:rPr>
              <a:t>Expand Rockdale CNN</a:t>
            </a:r>
          </a:p>
          <a:p>
            <a:pPr marL="1371600" lvl="3" indent="0">
              <a:spcAft>
                <a:spcPts val="1200"/>
              </a:spcAft>
              <a:buNone/>
            </a:pPr>
            <a:endParaRPr lang="en-US" dirty="0">
              <a:solidFill>
                <a:srgbClr val="0070C0"/>
              </a:solidFill>
            </a:endParaRP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364985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Key Strategic Priorities </a:t>
            </a:r>
          </a:p>
          <a:p>
            <a:pPr marL="457200" lvl="1" indent="0">
              <a:buNone/>
            </a:pPr>
            <a:r>
              <a:rPr lang="en-US" sz="3200" b="1" dirty="0"/>
              <a:t>2.	Modernized Utility Infrastructure</a:t>
            </a:r>
          </a:p>
          <a:p>
            <a:pPr lvl="2">
              <a:spcAft>
                <a:spcPts val="1200"/>
              </a:spcAft>
            </a:pPr>
            <a:r>
              <a:rPr lang="en-US" dirty="0">
                <a:solidFill>
                  <a:srgbClr val="0070C0"/>
                </a:solidFill>
              </a:rPr>
              <a:t>*GIS utility mapping project</a:t>
            </a:r>
          </a:p>
          <a:p>
            <a:pPr lvl="2">
              <a:spcAft>
                <a:spcPts val="1200"/>
              </a:spcAft>
            </a:pPr>
            <a:r>
              <a:rPr lang="en-US" dirty="0">
                <a:solidFill>
                  <a:srgbClr val="0070C0"/>
                </a:solidFill>
              </a:rPr>
              <a:t>*$27.4 Million water line/sewer Project 2025</a:t>
            </a:r>
          </a:p>
          <a:p>
            <a:pPr lvl="2">
              <a:spcAft>
                <a:spcPts val="1200"/>
              </a:spcAft>
            </a:pPr>
            <a:r>
              <a:rPr lang="en-US" dirty="0">
                <a:solidFill>
                  <a:srgbClr val="0070C0"/>
                </a:solidFill>
              </a:rPr>
              <a:t>*$4 Million drainage grant 2025</a:t>
            </a:r>
          </a:p>
          <a:p>
            <a:pPr lvl="2">
              <a:spcAft>
                <a:spcPts val="1200"/>
              </a:spcAft>
            </a:pPr>
            <a:r>
              <a:rPr lang="en-US" dirty="0">
                <a:solidFill>
                  <a:srgbClr val="0070C0"/>
                </a:solidFill>
              </a:rPr>
              <a:t>Sewer/water </a:t>
            </a:r>
            <a:r>
              <a:rPr lang="en-US" dirty="0" err="1">
                <a:solidFill>
                  <a:srgbClr val="0070C0"/>
                </a:solidFill>
              </a:rPr>
              <a:t>ccn</a:t>
            </a:r>
            <a:endParaRPr lang="en-US" dirty="0">
              <a:solidFill>
                <a:srgbClr val="0070C0"/>
              </a:solidFill>
            </a:endParaRPr>
          </a:p>
          <a:p>
            <a:pPr lvl="2">
              <a:spcAft>
                <a:spcPts val="1200"/>
              </a:spcAft>
            </a:pPr>
            <a:r>
              <a:rPr lang="en-US" dirty="0">
                <a:solidFill>
                  <a:srgbClr val="0070C0"/>
                </a:solidFill>
              </a:rPr>
              <a:t>*Cable provider broadband expansion</a:t>
            </a: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246701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Unit Level Actions</a:t>
            </a:r>
          </a:p>
          <a:p>
            <a:pPr marL="457200" lvl="1" indent="0">
              <a:buNone/>
            </a:pPr>
            <a:r>
              <a:rPr lang="en-US" sz="3200" b="1" dirty="0"/>
              <a:t>2.	Modernized Utility Infrastructure</a:t>
            </a:r>
          </a:p>
          <a:p>
            <a:pPr lvl="2">
              <a:spcAft>
                <a:spcPts val="1200"/>
              </a:spcAft>
            </a:pPr>
            <a:r>
              <a:rPr lang="en-US" dirty="0">
                <a:solidFill>
                  <a:srgbClr val="0070C0"/>
                </a:solidFill>
              </a:rPr>
              <a:t>Initiation of $27.4 Million water infrastructure project</a:t>
            </a:r>
          </a:p>
          <a:p>
            <a:pPr lvl="2">
              <a:spcAft>
                <a:spcPts val="1200"/>
              </a:spcAft>
            </a:pPr>
            <a:r>
              <a:rPr lang="en-US" dirty="0">
                <a:solidFill>
                  <a:srgbClr val="0070C0"/>
                </a:solidFill>
              </a:rPr>
              <a:t>Prioritize cast iron, asbestos leaks</a:t>
            </a:r>
          </a:p>
          <a:p>
            <a:pPr lvl="2">
              <a:spcAft>
                <a:spcPts val="1200"/>
              </a:spcAft>
            </a:pPr>
            <a:r>
              <a:rPr lang="en-US" dirty="0">
                <a:solidFill>
                  <a:srgbClr val="0070C0"/>
                </a:solidFill>
              </a:rPr>
              <a:t>Initiate utility assessments in growth areas</a:t>
            </a:r>
          </a:p>
          <a:p>
            <a:pPr lvl="2">
              <a:spcAft>
                <a:spcPts val="1200"/>
              </a:spcAft>
            </a:pPr>
            <a:r>
              <a:rPr lang="en-US" dirty="0">
                <a:solidFill>
                  <a:srgbClr val="0070C0"/>
                </a:solidFill>
              </a:rPr>
              <a:t>Lender financing tools to support development</a:t>
            </a: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249527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Content Placeholder 4">
            <a:extLst>
              <a:ext uri="{FF2B5EF4-FFF2-40B4-BE49-F238E27FC236}">
                <a16:creationId xmlns:a16="http://schemas.microsoft.com/office/drawing/2014/main" id="{90B4686F-AE7B-4A10-AE20-5421890EBFB2}"/>
              </a:ext>
            </a:extLst>
          </p:cNvPr>
          <p:cNvSpPr>
            <a:spLocks noGrp="1"/>
          </p:cNvSpPr>
          <p:nvPr>
            <p:ph idx="1"/>
          </p:nvPr>
        </p:nvSpPr>
        <p:spPr>
          <a:xfrm>
            <a:off x="838200" y="1825625"/>
            <a:ext cx="10515600" cy="4351338"/>
          </a:xfrm>
        </p:spPr>
        <p:txBody>
          <a:bodyPr>
            <a:normAutofit/>
          </a:bodyPr>
          <a:lstStyle/>
          <a:p>
            <a:pPr marL="457200" lvl="1" indent="0">
              <a:buNone/>
            </a:pPr>
            <a:endParaRPr lang="en-US" sz="1600" dirty="0">
              <a:solidFill>
                <a:srgbClr val="0070C0"/>
              </a:solidFill>
            </a:endParaRPr>
          </a:p>
          <a:p>
            <a:pPr lvl="1"/>
            <a:endParaRPr lang="en-US" sz="1600" dirty="0">
              <a:solidFill>
                <a:srgbClr val="0070C0"/>
              </a:solidFill>
            </a:endParaRPr>
          </a:p>
        </p:txBody>
      </p:sp>
      <p:sp>
        <p:nvSpPr>
          <p:cNvPr id="6" name="Content Placeholder 5">
            <a:extLst>
              <a:ext uri="{FF2B5EF4-FFF2-40B4-BE49-F238E27FC236}">
                <a16:creationId xmlns:a16="http://schemas.microsoft.com/office/drawing/2014/main" id="{A3BEE70A-FEA4-4761-B5F8-62F908B36C18}"/>
              </a:ext>
            </a:extLst>
          </p:cNvPr>
          <p:cNvSpPr txBox="1">
            <a:spLocks/>
          </p:cNvSpPr>
          <p:nvPr/>
        </p:nvSpPr>
        <p:spPr>
          <a:xfrm>
            <a:off x="668514" y="1541774"/>
            <a:ext cx="10515600" cy="476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solidFill>
                <a:srgbClr val="0070C0"/>
              </a:solidFill>
            </a:endParaRPr>
          </a:p>
        </p:txBody>
      </p:sp>
      <p:sp>
        <p:nvSpPr>
          <p:cNvPr id="8" name="Content Placeholder 5">
            <a:extLst>
              <a:ext uri="{FF2B5EF4-FFF2-40B4-BE49-F238E27FC236}">
                <a16:creationId xmlns:a16="http://schemas.microsoft.com/office/drawing/2014/main" id="{20EBD0BC-77E4-4F4A-8A16-6DF74A4B7483}"/>
              </a:ext>
            </a:extLst>
          </p:cNvPr>
          <p:cNvSpPr txBox="1">
            <a:spLocks/>
          </p:cNvSpPr>
          <p:nvPr/>
        </p:nvSpPr>
        <p:spPr>
          <a:xfrm>
            <a:off x="387401" y="1624503"/>
            <a:ext cx="11136085"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70C0"/>
                </a:solidFill>
              </a:rPr>
              <a:t>Key Strategic Priorities </a:t>
            </a:r>
          </a:p>
          <a:p>
            <a:pPr marL="457200" lvl="1" indent="0">
              <a:buNone/>
            </a:pPr>
            <a:r>
              <a:rPr lang="en-US" sz="3200" b="1" dirty="0"/>
              <a:t>3.	Workforce Development</a:t>
            </a:r>
          </a:p>
          <a:p>
            <a:pPr lvl="2">
              <a:spcAft>
                <a:spcPts val="1200"/>
              </a:spcAft>
            </a:pPr>
            <a:r>
              <a:rPr lang="en-US" dirty="0">
                <a:solidFill>
                  <a:srgbClr val="0070C0"/>
                </a:solidFill>
              </a:rPr>
              <a:t>Temple College collaboration</a:t>
            </a:r>
          </a:p>
          <a:p>
            <a:pPr lvl="2">
              <a:spcAft>
                <a:spcPts val="1200"/>
              </a:spcAft>
            </a:pPr>
            <a:r>
              <a:rPr lang="en-US" dirty="0">
                <a:solidFill>
                  <a:srgbClr val="0070C0"/>
                </a:solidFill>
              </a:rPr>
              <a:t>Conversion of hospital to CTE center</a:t>
            </a:r>
          </a:p>
          <a:p>
            <a:pPr lvl="2">
              <a:spcAft>
                <a:spcPts val="1200"/>
              </a:spcAft>
            </a:pPr>
            <a:r>
              <a:rPr lang="en-US" dirty="0">
                <a:solidFill>
                  <a:srgbClr val="0070C0"/>
                </a:solidFill>
              </a:rPr>
              <a:t>STEM programs in Rockdale</a:t>
            </a:r>
          </a:p>
          <a:p>
            <a:pPr lvl="2">
              <a:spcAft>
                <a:spcPts val="1200"/>
              </a:spcAft>
            </a:pPr>
            <a:r>
              <a:rPr lang="en-US" dirty="0">
                <a:solidFill>
                  <a:srgbClr val="0070C0"/>
                </a:solidFill>
              </a:rPr>
              <a:t>TWC financial resources</a:t>
            </a:r>
          </a:p>
          <a:p>
            <a:pPr lvl="2">
              <a:spcAft>
                <a:spcPts val="1200"/>
              </a:spcAft>
            </a:pPr>
            <a:r>
              <a:rPr lang="en-US" dirty="0">
                <a:solidFill>
                  <a:srgbClr val="0070C0"/>
                </a:solidFill>
              </a:rPr>
              <a:t>TEAM center funding</a:t>
            </a:r>
          </a:p>
          <a:p>
            <a:pPr lvl="2">
              <a:spcAft>
                <a:spcPts val="1200"/>
              </a:spcAft>
            </a:pPr>
            <a:r>
              <a:rPr lang="en-US" dirty="0">
                <a:solidFill>
                  <a:srgbClr val="0070C0"/>
                </a:solidFill>
              </a:rPr>
              <a:t>Apprenticeship program</a:t>
            </a:r>
          </a:p>
          <a:p>
            <a:pPr marL="914400" lvl="2" indent="0">
              <a:spcAft>
                <a:spcPts val="1200"/>
              </a:spcAft>
              <a:buNone/>
            </a:pPr>
            <a:endParaRPr lang="en-US" dirty="0">
              <a:solidFill>
                <a:srgbClr val="0070C0"/>
              </a:solidFill>
            </a:endParaRPr>
          </a:p>
          <a:p>
            <a:pPr marL="914400" lvl="2" indent="0">
              <a:buNone/>
            </a:pPr>
            <a:endParaRPr lang="en-US" dirty="0">
              <a:solidFill>
                <a:srgbClr val="0070C0"/>
              </a:solidFill>
            </a:endParaRPr>
          </a:p>
          <a:p>
            <a:pPr lvl="2"/>
            <a:endParaRPr lang="en-US" dirty="0">
              <a:solidFill>
                <a:srgbClr val="0070C0"/>
              </a:solidFill>
            </a:endParaRPr>
          </a:p>
          <a:p>
            <a:pPr lvl="2"/>
            <a:endParaRPr lang="en-US" dirty="0">
              <a:solidFill>
                <a:srgbClr val="0070C0"/>
              </a:solidFill>
            </a:endParaRPr>
          </a:p>
          <a:p>
            <a:pPr marL="457200" lvl="1" indent="0">
              <a:buNone/>
            </a:pPr>
            <a:endParaRPr lang="en-US" dirty="0">
              <a:solidFill>
                <a:srgbClr val="0070C0"/>
              </a:solidFill>
            </a:endParaRPr>
          </a:p>
        </p:txBody>
      </p:sp>
    </p:spTree>
    <p:extLst>
      <p:ext uri="{BB962C8B-B14F-4D97-AF65-F5344CB8AC3E}">
        <p14:creationId xmlns:p14="http://schemas.microsoft.com/office/powerpoint/2010/main" val="1472651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2975</TotalTime>
  <Words>884</Words>
  <Application>Microsoft Office PowerPoint</Application>
  <PresentationFormat>Widescreen</PresentationFormat>
  <Paragraphs>193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Eras Bold ITC</vt:lpstr>
      <vt:lpstr>Office Theme</vt:lpstr>
      <vt:lpstr>PowerPoint Presentation</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Marisa</dc:creator>
  <cp:lastModifiedBy>Elizondo, Shawn</cp:lastModifiedBy>
  <cp:revision>33</cp:revision>
  <cp:lastPrinted>2022-05-18T19:54:48Z</cp:lastPrinted>
  <dcterms:created xsi:type="dcterms:W3CDTF">2020-09-02T22:21:52Z</dcterms:created>
  <dcterms:modified xsi:type="dcterms:W3CDTF">2022-05-18T19:56:00Z</dcterms:modified>
</cp:coreProperties>
</file>